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5" r:id="rId3"/>
    <p:sldId id="276" r:id="rId4"/>
    <p:sldId id="280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2" r:id="rId16"/>
    <p:sldId id="298" r:id="rId17"/>
    <p:sldId id="297" r:id="rId18"/>
    <p:sldId id="291" r:id="rId19"/>
    <p:sldId id="293" r:id="rId20"/>
    <p:sldId id="294" r:id="rId21"/>
    <p:sldId id="279" r:id="rId22"/>
    <p:sldId id="295" r:id="rId23"/>
    <p:sldId id="296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115" d="100"/>
          <a:sy n="115" d="100"/>
        </p:scale>
        <p:origin x="432" y="114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6/10/2019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6/10/2019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6/10/2019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6/10/2019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6/10/2019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6/10/2019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6/10/2019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6/10/2019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6/10/2019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6/10/2019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6/10/2019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6/10/2019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137520"/>
          </a:xfrm>
        </p:spPr>
        <p:txBody>
          <a:bodyPr/>
          <a:lstStyle/>
          <a:p>
            <a:r>
              <a:rPr lang="en-US" sz="5400" dirty="0" smtClean="0"/>
              <a:t>Abnormal uterine bleeding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Dr. Thilina S Palihawadana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Reproductive system (Phase II)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Other terminologies used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835656"/>
            <a:ext cx="9158826" cy="1459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41" y="3879933"/>
            <a:ext cx="9135760" cy="23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Causes of Abnormal uterine bleeding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Structural or Non-structural (PALM COEIN classification)</a:t>
            </a:r>
            <a:endParaRPr lang="en-GB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2492896"/>
            <a:ext cx="6191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Clinical evaluation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Symptom analysis</a:t>
            </a:r>
          </a:p>
          <a:p>
            <a:endParaRPr lang="en-GB" sz="2800" dirty="0" smtClean="0"/>
          </a:p>
          <a:p>
            <a:pPr lvl="1"/>
            <a:r>
              <a:rPr lang="en-GB" sz="2600" dirty="0" smtClean="0"/>
              <a:t>Ovulatory AUB – regular, dysmenorrhea, PMS</a:t>
            </a:r>
          </a:p>
          <a:p>
            <a:pPr lvl="1"/>
            <a:r>
              <a:rPr lang="en-GB" sz="2600" dirty="0" err="1" smtClean="0"/>
              <a:t>Anovulatory</a:t>
            </a:r>
            <a:r>
              <a:rPr lang="en-GB" sz="2600" dirty="0" smtClean="0"/>
              <a:t> AUB – irregular, infrequent </a:t>
            </a:r>
          </a:p>
          <a:p>
            <a:pPr marL="279082" lvl="1" indent="0">
              <a:buNone/>
            </a:pPr>
            <a:r>
              <a:rPr lang="en-GB" sz="2600" dirty="0"/>
              <a:t>	</a:t>
            </a:r>
            <a:r>
              <a:rPr lang="en-GB" sz="2600" dirty="0" smtClean="0"/>
              <a:t>		Heavy (normal E2.) Light (low E2)</a:t>
            </a:r>
          </a:p>
          <a:p>
            <a:pPr lvl="1"/>
            <a:r>
              <a:rPr lang="en-GB" sz="2600" dirty="0" smtClean="0"/>
              <a:t>Intermenstrual bleeding – polyp, malignancy or hyperplasia</a:t>
            </a:r>
          </a:p>
        </p:txBody>
      </p:sp>
    </p:spTree>
    <p:extLst>
      <p:ext uri="{BB962C8B-B14F-4D97-AF65-F5344CB8AC3E}">
        <p14:creationId xmlns:p14="http://schemas.microsoft.com/office/powerpoint/2010/main" val="260445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Clinical evaluation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ymptoms </a:t>
            </a:r>
            <a:r>
              <a:rPr lang="en-US" sz="2400" dirty="0"/>
              <a:t>suggestive of anemia 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/>
              <a:t>S</a:t>
            </a:r>
            <a:r>
              <a:rPr lang="en-US" sz="2400" dirty="0" smtClean="0"/>
              <a:t>exual </a:t>
            </a:r>
            <a:r>
              <a:rPr lang="en-US" sz="2400" dirty="0"/>
              <a:t>and reproductive history </a:t>
            </a:r>
            <a:endParaRPr lang="en-US" sz="2400" dirty="0" smtClean="0"/>
          </a:p>
          <a:p>
            <a:pPr lvl="1"/>
            <a:r>
              <a:rPr lang="en-US" sz="2400" dirty="0" smtClean="0"/>
              <a:t>(contraception</a:t>
            </a:r>
            <a:r>
              <a:rPr lang="en-US" sz="2400" dirty="0"/>
              <a:t>, risk </a:t>
            </a:r>
            <a:r>
              <a:rPr lang="en-US" sz="2400" dirty="0" smtClean="0"/>
              <a:t>of STI, fertility wishes </a:t>
            </a:r>
            <a:endParaRPr lang="en-US" sz="2400" dirty="0"/>
          </a:p>
          <a:p>
            <a:r>
              <a:rPr lang="en-US" sz="2400" dirty="0" smtClean="0"/>
              <a:t>Impact </a:t>
            </a:r>
            <a:r>
              <a:rPr lang="en-US" sz="2400" dirty="0"/>
              <a:t>on social and sexual functioning and quality of life</a:t>
            </a:r>
          </a:p>
          <a:p>
            <a:r>
              <a:rPr lang="en-GB" sz="2400" dirty="0" smtClean="0"/>
              <a:t>Symptoms </a:t>
            </a:r>
            <a:r>
              <a:rPr lang="en-GB" sz="2400" dirty="0"/>
              <a:t>suggestive of systemic </a:t>
            </a:r>
            <a:r>
              <a:rPr lang="en-GB" sz="2400" dirty="0" smtClean="0"/>
              <a:t>causes</a:t>
            </a:r>
          </a:p>
          <a:p>
            <a:pPr lvl="1"/>
            <a:r>
              <a:rPr lang="en-GB" sz="2400" dirty="0" smtClean="0"/>
              <a:t>hypothyroidism</a:t>
            </a:r>
            <a:r>
              <a:rPr lang="en-GB" sz="2400" dirty="0"/>
              <a:t>, hyperprolactinemia, coagulation disorders, polycystic ovary syndrome, adrenal or hypothalamic </a:t>
            </a:r>
            <a:r>
              <a:rPr lang="en-GB" sz="2400" dirty="0" smtClean="0"/>
              <a:t>disorders </a:t>
            </a:r>
            <a:endParaRPr lang="en-GB" sz="2400" dirty="0"/>
          </a:p>
          <a:p>
            <a:r>
              <a:rPr lang="en-US" sz="2400" dirty="0"/>
              <a:t>A</a:t>
            </a:r>
            <a:r>
              <a:rPr lang="en-US" sz="2400" dirty="0" smtClean="0"/>
              <a:t>ssociated </a:t>
            </a:r>
            <a:r>
              <a:rPr lang="en-US" sz="2400" dirty="0"/>
              <a:t>symptoms such as vaginal discharge or </a:t>
            </a:r>
            <a:r>
              <a:rPr lang="en-US" sz="2400" dirty="0" err="1" smtClean="0"/>
              <a:t>odour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Pelvic </a:t>
            </a:r>
            <a:r>
              <a:rPr lang="en-US" sz="2400" dirty="0"/>
              <a:t>pain or </a:t>
            </a:r>
            <a:r>
              <a:rPr lang="en-US" sz="2400" dirty="0" smtClean="0"/>
              <a:t>pressure</a:t>
            </a:r>
            <a:r>
              <a:rPr lang="en-US" sz="2400" dirty="0"/>
              <a:t> </a:t>
            </a:r>
            <a:r>
              <a:rPr lang="en-US" sz="2400" dirty="0" smtClean="0"/>
              <a:t>– pelvic masses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423714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Clinical evaluation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Vital </a:t>
            </a:r>
            <a:r>
              <a:rPr lang="en-GB" sz="2400" dirty="0" smtClean="0"/>
              <a:t>signs and Weight/BMI</a:t>
            </a:r>
            <a:endParaRPr lang="en-GB" sz="2400" dirty="0"/>
          </a:p>
          <a:p>
            <a:r>
              <a:rPr lang="en-GB" sz="2400" dirty="0"/>
              <a:t>Thyroid exam</a:t>
            </a:r>
          </a:p>
          <a:p>
            <a:r>
              <a:rPr lang="en-US" sz="2400" dirty="0"/>
              <a:t>Skin exam (pallor, bruising, </a:t>
            </a:r>
            <a:r>
              <a:rPr lang="en-US" sz="2400" dirty="0" err="1"/>
              <a:t>striae</a:t>
            </a:r>
            <a:r>
              <a:rPr lang="en-US" sz="2400" dirty="0"/>
              <a:t>, hirsutism, </a:t>
            </a:r>
            <a:r>
              <a:rPr lang="en-US" sz="2400" dirty="0" err="1"/>
              <a:t>petechiae</a:t>
            </a:r>
            <a:r>
              <a:rPr lang="en-US" sz="2400" dirty="0"/>
              <a:t>)</a:t>
            </a:r>
          </a:p>
          <a:p>
            <a:r>
              <a:rPr lang="en-GB" sz="2400" dirty="0"/>
              <a:t>Abdominal exam (mass, hepatosplenomegaly)	</a:t>
            </a:r>
            <a:endParaRPr lang="en-GB" sz="2400" dirty="0" smtClean="0"/>
          </a:p>
          <a:p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Gynaecological examination: </a:t>
            </a:r>
          </a:p>
          <a:p>
            <a:r>
              <a:rPr lang="en-GB" sz="2400" dirty="0" smtClean="0"/>
              <a:t>Inspection</a:t>
            </a:r>
            <a:r>
              <a:rPr lang="en-GB" sz="2400" dirty="0"/>
              <a:t>: vulva, vagina, </a:t>
            </a:r>
            <a:r>
              <a:rPr lang="en-GB" sz="2400" dirty="0" smtClean="0"/>
              <a:t>cervix, </a:t>
            </a:r>
            <a:r>
              <a:rPr lang="en-US" sz="2400" dirty="0" smtClean="0"/>
              <a:t>Bimanual </a:t>
            </a:r>
            <a:r>
              <a:rPr lang="en-US" sz="2400" dirty="0"/>
              <a:t>examination of uterus and adnexal structures</a:t>
            </a:r>
          </a:p>
          <a:p>
            <a:r>
              <a:rPr lang="en-US" sz="2400" dirty="0" smtClean="0"/>
              <a:t>Testing</a:t>
            </a:r>
            <a:r>
              <a:rPr lang="en-US" sz="2400" dirty="0"/>
              <a:t>: Pap smear, cervical cultures if risk for sexually transmitted infection	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947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Investigations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5436094" cy="419100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Full blood count</a:t>
            </a:r>
          </a:p>
          <a:p>
            <a:r>
              <a:rPr lang="en-GB" dirty="0" smtClean="0"/>
              <a:t>Coagulation  profile – only if from menarche or there is positive family history. </a:t>
            </a:r>
          </a:p>
          <a:p>
            <a:r>
              <a:rPr lang="en-GB" dirty="0" smtClean="0"/>
              <a:t>Thyroid profile – only if </a:t>
            </a:r>
            <a:r>
              <a:rPr lang="en-GB" dirty="0" err="1" smtClean="0"/>
              <a:t>sym</a:t>
            </a:r>
            <a:r>
              <a:rPr lang="en-GB" dirty="0" smtClean="0"/>
              <a:t> &amp; signs suggestive</a:t>
            </a:r>
          </a:p>
          <a:p>
            <a:r>
              <a:rPr lang="en-GB" dirty="0" smtClean="0"/>
              <a:t>Imaging – Ultrasound</a:t>
            </a:r>
          </a:p>
          <a:p>
            <a:pPr lvl="1"/>
            <a:r>
              <a:rPr lang="en-GB" dirty="0" smtClean="0"/>
              <a:t>Premenopausal endometrium   4-16mm. </a:t>
            </a:r>
          </a:p>
          <a:p>
            <a:pPr lvl="1"/>
            <a:r>
              <a:rPr lang="en-GB" dirty="0" smtClean="0"/>
              <a:t>Focal lesions</a:t>
            </a:r>
          </a:p>
          <a:p>
            <a:r>
              <a:rPr lang="en-GB" dirty="0" smtClean="0"/>
              <a:t>Saline infusion </a:t>
            </a:r>
            <a:r>
              <a:rPr lang="en-GB" dirty="0" err="1" smtClean="0"/>
              <a:t>sonohysetrography</a:t>
            </a:r>
            <a:endParaRPr lang="en-GB" dirty="0"/>
          </a:p>
          <a:p>
            <a:pPr lvl="1"/>
            <a:r>
              <a:rPr lang="en-US" dirty="0" smtClean="0"/>
              <a:t>Good in detection of masses like polyp, fibroids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504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Investigations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5436094" cy="419100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Full blood count</a:t>
            </a:r>
          </a:p>
          <a:p>
            <a:r>
              <a:rPr lang="en-GB" dirty="0" smtClean="0"/>
              <a:t>Coagulation  profile – only if from menarche or there is positive family history. </a:t>
            </a:r>
          </a:p>
          <a:p>
            <a:r>
              <a:rPr lang="en-GB" dirty="0" smtClean="0"/>
              <a:t>Thyroid profile – only if </a:t>
            </a:r>
            <a:r>
              <a:rPr lang="en-GB" dirty="0" err="1" smtClean="0"/>
              <a:t>sym</a:t>
            </a:r>
            <a:r>
              <a:rPr lang="en-GB" dirty="0" smtClean="0"/>
              <a:t> &amp; signs suggestive</a:t>
            </a:r>
          </a:p>
          <a:p>
            <a:r>
              <a:rPr lang="en-GB" dirty="0" smtClean="0"/>
              <a:t>Imaging – Ultrasound</a:t>
            </a:r>
          </a:p>
          <a:p>
            <a:pPr lvl="1"/>
            <a:r>
              <a:rPr lang="en-GB" dirty="0" smtClean="0"/>
              <a:t>Premenopausal endometrium   4-16mm. </a:t>
            </a:r>
          </a:p>
          <a:p>
            <a:pPr lvl="1"/>
            <a:r>
              <a:rPr lang="en-GB" dirty="0" smtClean="0"/>
              <a:t>Focal lesions</a:t>
            </a:r>
          </a:p>
          <a:p>
            <a:r>
              <a:rPr lang="en-GB" dirty="0" smtClean="0"/>
              <a:t>Saline infusion </a:t>
            </a:r>
            <a:r>
              <a:rPr lang="en-GB" dirty="0" err="1" smtClean="0"/>
              <a:t>sonohysetrography</a:t>
            </a:r>
            <a:endParaRPr lang="en-GB" dirty="0"/>
          </a:p>
          <a:p>
            <a:pPr lvl="1"/>
            <a:r>
              <a:rPr lang="en-US" dirty="0" smtClean="0"/>
              <a:t>Good in detection of masses like polyp, fibroids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243"/>
          <a:stretch/>
        </p:blipFill>
        <p:spPr>
          <a:xfrm>
            <a:off x="7284057" y="1279274"/>
            <a:ext cx="492442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Investigations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5436094" cy="419100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Full blood count</a:t>
            </a:r>
          </a:p>
          <a:p>
            <a:r>
              <a:rPr lang="en-GB" dirty="0" smtClean="0"/>
              <a:t>Coagulation  profile – only if from menarche or there is positive family history. </a:t>
            </a:r>
          </a:p>
          <a:p>
            <a:r>
              <a:rPr lang="en-GB" dirty="0" smtClean="0"/>
              <a:t>Thyroid profile – only if </a:t>
            </a:r>
            <a:r>
              <a:rPr lang="en-GB" dirty="0" err="1" smtClean="0"/>
              <a:t>sym</a:t>
            </a:r>
            <a:r>
              <a:rPr lang="en-GB" dirty="0" smtClean="0"/>
              <a:t> &amp; signs suggestive</a:t>
            </a:r>
          </a:p>
          <a:p>
            <a:r>
              <a:rPr lang="en-GB" dirty="0" smtClean="0"/>
              <a:t>Imaging – Ultrasound</a:t>
            </a:r>
          </a:p>
          <a:p>
            <a:pPr lvl="1"/>
            <a:r>
              <a:rPr lang="en-GB" dirty="0" smtClean="0"/>
              <a:t>Premenopausal endometrium   4-16mm. </a:t>
            </a:r>
          </a:p>
          <a:p>
            <a:pPr lvl="1"/>
            <a:r>
              <a:rPr lang="en-GB" dirty="0" smtClean="0"/>
              <a:t>Focal lesions</a:t>
            </a:r>
          </a:p>
          <a:p>
            <a:r>
              <a:rPr lang="en-GB" dirty="0" smtClean="0"/>
              <a:t>Saline infusion </a:t>
            </a:r>
            <a:r>
              <a:rPr lang="en-GB" dirty="0" err="1" smtClean="0"/>
              <a:t>sonohysetrography</a:t>
            </a:r>
            <a:endParaRPr lang="en-GB" dirty="0"/>
          </a:p>
          <a:p>
            <a:pPr lvl="1"/>
            <a:r>
              <a:rPr lang="en-US" dirty="0" smtClean="0"/>
              <a:t>Good in detection of masses like polyp, fibroids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243"/>
          <a:stretch/>
        </p:blipFill>
        <p:spPr>
          <a:xfrm>
            <a:off x="7284057" y="1279274"/>
            <a:ext cx="4924425" cy="2664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44" y="4144298"/>
            <a:ext cx="3991942" cy="2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Investigations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5436094" cy="419100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Full blood count</a:t>
            </a:r>
          </a:p>
          <a:p>
            <a:r>
              <a:rPr lang="en-GB" dirty="0" smtClean="0"/>
              <a:t>Coagulation  profile – only if from menarche or there is positive family history. </a:t>
            </a:r>
          </a:p>
          <a:p>
            <a:r>
              <a:rPr lang="en-GB" dirty="0" smtClean="0"/>
              <a:t>Thyroid profile – only if </a:t>
            </a:r>
            <a:r>
              <a:rPr lang="en-GB" dirty="0" err="1" smtClean="0"/>
              <a:t>sym</a:t>
            </a:r>
            <a:r>
              <a:rPr lang="en-GB" dirty="0" smtClean="0"/>
              <a:t> &amp; signs suggestive</a:t>
            </a:r>
          </a:p>
          <a:p>
            <a:r>
              <a:rPr lang="en-GB" dirty="0" smtClean="0"/>
              <a:t>Imaging – Ultrasound</a:t>
            </a:r>
          </a:p>
          <a:p>
            <a:pPr lvl="1"/>
            <a:r>
              <a:rPr lang="en-GB" dirty="0" smtClean="0"/>
              <a:t>Premenopausal endometrium   4-16mm. </a:t>
            </a:r>
          </a:p>
          <a:p>
            <a:pPr lvl="1"/>
            <a:r>
              <a:rPr lang="en-GB" dirty="0" smtClean="0"/>
              <a:t>Focal lesions</a:t>
            </a:r>
          </a:p>
          <a:p>
            <a:r>
              <a:rPr lang="en-GB" dirty="0" smtClean="0"/>
              <a:t>Saline infusion </a:t>
            </a:r>
            <a:r>
              <a:rPr lang="en-GB" dirty="0" err="1" smtClean="0"/>
              <a:t>sonohysetrography</a:t>
            </a:r>
            <a:endParaRPr lang="en-GB" dirty="0"/>
          </a:p>
          <a:p>
            <a:pPr lvl="1"/>
            <a:r>
              <a:rPr lang="en-US" dirty="0" smtClean="0"/>
              <a:t>Good in detection of masses like polyp, fibroids</a:t>
            </a:r>
          </a:p>
          <a:p>
            <a:r>
              <a:rPr lang="en-US" dirty="0" smtClean="0"/>
              <a:t>Hysteroscopy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  <a:p>
            <a:endParaRPr lang="en-GB" dirty="0"/>
          </a:p>
        </p:txBody>
      </p:sp>
      <p:pic>
        <p:nvPicPr>
          <p:cNvPr id="6" name="Hysteroscopic removal of endometrial polyp with scissors  A01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8668" y="1111756"/>
            <a:ext cx="5009872" cy="375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7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Endometrial assessment and biopsy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2400" dirty="0"/>
          </a:p>
          <a:p>
            <a:r>
              <a:rPr lang="en-GB" sz="2400" dirty="0" smtClean="0"/>
              <a:t>Endometrial aspiration</a:t>
            </a:r>
          </a:p>
          <a:p>
            <a:pPr lvl="1"/>
            <a:r>
              <a:rPr lang="en-GB" sz="2200" dirty="0" smtClean="0"/>
              <a:t>Good pick up rate for Endometrial cancer (&gt;90%)</a:t>
            </a:r>
          </a:p>
          <a:p>
            <a:r>
              <a:rPr lang="en-GB" sz="2400" dirty="0" smtClean="0"/>
              <a:t>Hysteroscopy guided biopsy</a:t>
            </a:r>
          </a:p>
          <a:p>
            <a:pPr lvl="1"/>
            <a:r>
              <a:rPr lang="en-GB" sz="2200" dirty="0" smtClean="0"/>
              <a:t>When focal lesions are detected on USS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68" t="3630" r="20590" b="-3630"/>
          <a:stretch/>
        </p:blipFill>
        <p:spPr>
          <a:xfrm>
            <a:off x="8254652" y="2636912"/>
            <a:ext cx="3857108" cy="249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Learning outcomes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Be able to</a:t>
            </a:r>
          </a:p>
          <a:p>
            <a:pPr lvl="1"/>
            <a:r>
              <a:rPr lang="en-GB" sz="2800" dirty="0" smtClean="0"/>
              <a:t>Define what is “Abnormal uterine bleeding”</a:t>
            </a:r>
          </a:p>
          <a:p>
            <a:pPr lvl="1"/>
            <a:r>
              <a:rPr lang="en-GB" sz="2800" dirty="0" smtClean="0"/>
              <a:t>Discuss the causes of abnormal uterine bleeding. </a:t>
            </a:r>
          </a:p>
          <a:p>
            <a:pPr lvl="1"/>
            <a:r>
              <a:rPr lang="en-GB" sz="2800" dirty="0" smtClean="0"/>
              <a:t>Work out a differential diagnosis for a patient with AUB. </a:t>
            </a:r>
          </a:p>
          <a:p>
            <a:pPr lvl="1"/>
            <a:r>
              <a:rPr lang="en-GB" sz="2800" dirty="0" smtClean="0"/>
              <a:t>Develop an investigation plan in AUB.</a:t>
            </a:r>
          </a:p>
          <a:p>
            <a:pPr lvl="1"/>
            <a:r>
              <a:rPr lang="en-GB" sz="2800" dirty="0" smtClean="0"/>
              <a:t>Decide on a treatment plan for a patient with AUB</a:t>
            </a:r>
          </a:p>
        </p:txBody>
      </p:sp>
    </p:spTree>
    <p:extLst>
      <p:ext uri="{BB962C8B-B14F-4D97-AF65-F5344CB8AC3E}">
        <p14:creationId xmlns:p14="http://schemas.microsoft.com/office/powerpoint/2010/main" val="14872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Endometrial assessment and biopsy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 smtClean="0"/>
              <a:t>Indications for endometrial biopsy</a:t>
            </a:r>
          </a:p>
          <a:p>
            <a:r>
              <a:rPr lang="en-GB" dirty="0" smtClean="0"/>
              <a:t>Age </a:t>
            </a:r>
            <a:r>
              <a:rPr lang="en-GB" dirty="0"/>
              <a:t>&gt; 40 </a:t>
            </a:r>
          </a:p>
          <a:p>
            <a:r>
              <a:rPr lang="en-US" dirty="0" smtClean="0"/>
              <a:t>Risk </a:t>
            </a:r>
            <a:r>
              <a:rPr lang="en-US" dirty="0"/>
              <a:t>factors for endometrial cancer </a:t>
            </a:r>
          </a:p>
          <a:p>
            <a:r>
              <a:rPr lang="en-GB" dirty="0" smtClean="0"/>
              <a:t>Failure </a:t>
            </a:r>
            <a:r>
              <a:rPr lang="en-GB" dirty="0"/>
              <a:t>of medical treatment</a:t>
            </a:r>
          </a:p>
          <a:p>
            <a:r>
              <a:rPr lang="en-GB" dirty="0" smtClean="0"/>
              <a:t>Significant </a:t>
            </a:r>
            <a:r>
              <a:rPr lang="en-GB" dirty="0"/>
              <a:t>intermenstrual bleeding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dirty="0"/>
              <a:t>Risk of endometrial malignancy or premalignant conditions</a:t>
            </a:r>
          </a:p>
          <a:p>
            <a:pPr lvl="1"/>
            <a:r>
              <a:rPr lang="en-GB" dirty="0"/>
              <a:t>Age, Obesity (BMI &gt; 30 kg/m2),  </a:t>
            </a:r>
            <a:r>
              <a:rPr lang="en-GB" dirty="0" err="1"/>
              <a:t>Nulliparity</a:t>
            </a:r>
            <a:r>
              <a:rPr lang="en-GB" dirty="0"/>
              <a:t>, PCOS, Diabetes	</a:t>
            </a:r>
          </a:p>
          <a:p>
            <a:pPr lvl="1"/>
            <a:r>
              <a:rPr lang="en-GB" dirty="0"/>
              <a:t>HNPCC  (Hereditary nonpolyposis colorectal cancer)</a:t>
            </a:r>
            <a:endParaRPr lang="en-GB" sz="2200" dirty="0"/>
          </a:p>
          <a:p>
            <a:pPr marL="0" indent="0">
              <a:buNone/>
            </a:pPr>
            <a:endParaRPr lang="en-GB" sz="2200" dirty="0" smtClean="0"/>
          </a:p>
        </p:txBody>
      </p:sp>
    </p:spTree>
    <p:extLst>
      <p:ext uri="{BB962C8B-B14F-4D97-AF65-F5344CB8AC3E}">
        <p14:creationId xmlns:p14="http://schemas.microsoft.com/office/powerpoint/2010/main" val="8077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Treatment of AUB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 smtClean="0"/>
              <a:t>Medical </a:t>
            </a:r>
          </a:p>
          <a:p>
            <a:r>
              <a:rPr lang="en-GB" dirty="0"/>
              <a:t>Non-hormonal	</a:t>
            </a:r>
            <a:endParaRPr lang="en-GB" dirty="0" smtClean="0"/>
          </a:p>
          <a:p>
            <a:pPr lvl="1"/>
            <a:r>
              <a:rPr lang="en-GB" dirty="0" smtClean="0"/>
              <a:t>Non-steroidal </a:t>
            </a:r>
            <a:r>
              <a:rPr lang="en-GB" dirty="0"/>
              <a:t>anti-inflammatory drugs	</a:t>
            </a:r>
          </a:p>
          <a:p>
            <a:pPr lvl="1"/>
            <a:r>
              <a:rPr lang="en-GB" dirty="0" err="1"/>
              <a:t>Antifibrinolytics</a:t>
            </a:r>
            <a:r>
              <a:rPr lang="en-GB" dirty="0"/>
              <a:t>	</a:t>
            </a:r>
          </a:p>
          <a:p>
            <a:r>
              <a:rPr lang="en-GB" dirty="0"/>
              <a:t>Hormonal	</a:t>
            </a:r>
            <a:endParaRPr lang="en-GB" dirty="0" smtClean="0"/>
          </a:p>
          <a:p>
            <a:pPr lvl="1"/>
            <a:r>
              <a:rPr lang="en-GB" dirty="0" smtClean="0"/>
              <a:t>Combined </a:t>
            </a:r>
            <a:r>
              <a:rPr lang="en-GB" dirty="0"/>
              <a:t>hormonal contraceptives	</a:t>
            </a:r>
            <a:endParaRPr lang="en-GB" dirty="0" smtClean="0"/>
          </a:p>
          <a:p>
            <a:pPr lvl="1"/>
            <a:r>
              <a:rPr lang="en-GB" dirty="0" err="1" smtClean="0"/>
              <a:t>Levonorgestrel</a:t>
            </a:r>
            <a:r>
              <a:rPr lang="en-GB" dirty="0" smtClean="0"/>
              <a:t>-releasing </a:t>
            </a:r>
            <a:r>
              <a:rPr lang="en-GB" dirty="0"/>
              <a:t>intrauterine system	</a:t>
            </a:r>
            <a:endParaRPr lang="en-GB" dirty="0" smtClean="0"/>
          </a:p>
          <a:p>
            <a:pPr lvl="1"/>
            <a:r>
              <a:rPr lang="en-US" dirty="0" smtClean="0"/>
              <a:t>Oral </a:t>
            </a:r>
            <a:r>
              <a:rPr lang="en-US" dirty="0" err="1"/>
              <a:t>progestins</a:t>
            </a:r>
            <a:r>
              <a:rPr lang="en-US" dirty="0"/>
              <a:t> (long phase, days 5 to 26)	</a:t>
            </a:r>
            <a:endParaRPr lang="en-US" dirty="0" smtClean="0"/>
          </a:p>
          <a:p>
            <a:pPr lvl="1"/>
            <a:r>
              <a:rPr lang="en-GB" dirty="0" smtClean="0"/>
              <a:t>Depot-medroxyprogesterone </a:t>
            </a:r>
            <a:r>
              <a:rPr lang="en-GB" dirty="0"/>
              <a:t>acetate	</a:t>
            </a:r>
            <a:endParaRPr lang="en-GB" dirty="0" smtClean="0"/>
          </a:p>
          <a:p>
            <a:pPr lvl="1"/>
            <a:r>
              <a:rPr lang="en-GB" dirty="0" err="1" smtClean="0"/>
              <a:t>Danazol</a:t>
            </a:r>
            <a:r>
              <a:rPr lang="en-GB" dirty="0"/>
              <a:t>	</a:t>
            </a:r>
            <a:endParaRPr lang="en-GB" dirty="0" smtClean="0"/>
          </a:p>
          <a:p>
            <a:pPr lvl="1"/>
            <a:r>
              <a:rPr lang="en-GB" dirty="0" err="1" smtClean="0"/>
              <a:t>GnRH</a:t>
            </a:r>
            <a:r>
              <a:rPr lang="en-GB" dirty="0" smtClean="0"/>
              <a:t>-agonists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228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Treatment of AUB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/>
              <a:t>Surgical </a:t>
            </a:r>
          </a:p>
          <a:p>
            <a:r>
              <a:rPr lang="en-US" sz="2400" dirty="0" smtClean="0"/>
              <a:t>Specific </a:t>
            </a:r>
          </a:p>
          <a:p>
            <a:pPr lvl="1"/>
            <a:r>
              <a:rPr lang="en-US" sz="2400" dirty="0" err="1"/>
              <a:t>H</a:t>
            </a:r>
            <a:r>
              <a:rPr lang="en-US" sz="2400" dirty="0" err="1" smtClean="0"/>
              <a:t>ysteroscopic</a:t>
            </a:r>
            <a:r>
              <a:rPr lang="en-US" sz="2400" dirty="0" smtClean="0"/>
              <a:t> polypectomy</a:t>
            </a:r>
          </a:p>
          <a:p>
            <a:pPr lvl="1"/>
            <a:r>
              <a:rPr lang="en-US" sz="2400" dirty="0" smtClean="0"/>
              <a:t>Myomectomy</a:t>
            </a:r>
            <a:endParaRPr lang="en-US" sz="2400" dirty="0"/>
          </a:p>
          <a:p>
            <a:r>
              <a:rPr lang="en-US" sz="2400" dirty="0" smtClean="0"/>
              <a:t>Non-specific</a:t>
            </a:r>
            <a:endParaRPr lang="en-US" sz="2400" dirty="0"/>
          </a:p>
          <a:p>
            <a:pPr lvl="1"/>
            <a:r>
              <a:rPr lang="en-US" sz="2400" dirty="0" smtClean="0"/>
              <a:t>endometrial ablation</a:t>
            </a:r>
            <a:endParaRPr lang="en-US" sz="2400" dirty="0"/>
          </a:p>
          <a:p>
            <a:pPr lvl="1"/>
            <a:r>
              <a:rPr lang="en-US" sz="2400" dirty="0" smtClean="0"/>
              <a:t>hysterectomy</a:t>
            </a:r>
            <a:r>
              <a:rPr lang="en-GB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8842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Treatment of AUB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/>
              <a:t>Indications for surgical treatment</a:t>
            </a:r>
          </a:p>
          <a:p>
            <a:r>
              <a:rPr lang="en-US" sz="2400" dirty="0"/>
              <a:t>failure to respond to medical therapy,</a:t>
            </a:r>
          </a:p>
          <a:p>
            <a:r>
              <a:rPr lang="en-US" sz="2400" dirty="0" smtClean="0"/>
              <a:t>inability </a:t>
            </a:r>
            <a:r>
              <a:rPr lang="en-US" sz="2400" dirty="0"/>
              <a:t>to utilize medical therapies (i.e. side effects, contraindications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GB" sz="2400" dirty="0" smtClean="0"/>
              <a:t>significant anaemia</a:t>
            </a:r>
            <a:endParaRPr lang="en-GB" sz="2400" dirty="0"/>
          </a:p>
          <a:p>
            <a:r>
              <a:rPr lang="en-US" sz="2400" dirty="0" smtClean="0"/>
              <a:t>impact </a:t>
            </a:r>
            <a:r>
              <a:rPr lang="en-US" sz="2400" dirty="0"/>
              <a:t>on quality of </a:t>
            </a:r>
            <a:r>
              <a:rPr lang="en-US" sz="2400" dirty="0" smtClean="0"/>
              <a:t>life</a:t>
            </a:r>
            <a:endParaRPr lang="en-US" sz="2400" dirty="0"/>
          </a:p>
          <a:p>
            <a:r>
              <a:rPr lang="en-GB" sz="2400" dirty="0" smtClean="0"/>
              <a:t>concomitant </a:t>
            </a:r>
            <a:r>
              <a:rPr lang="en-GB" sz="2400" dirty="0"/>
              <a:t>uterine pathology (large uterine fibroids, endometrial hyperplasia).</a:t>
            </a:r>
          </a:p>
        </p:txBody>
      </p:sp>
    </p:spTree>
    <p:extLst>
      <p:ext uri="{BB962C8B-B14F-4D97-AF65-F5344CB8AC3E}">
        <p14:creationId xmlns:p14="http://schemas.microsoft.com/office/powerpoint/2010/main" val="74749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Abnormal uterine bleeding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Any variation from the normal menstrual cycle. </a:t>
            </a:r>
          </a:p>
          <a:p>
            <a:endParaRPr lang="en-GB" sz="2800" dirty="0"/>
          </a:p>
          <a:p>
            <a:r>
              <a:rPr lang="en-GB" sz="2800" dirty="0" smtClean="0"/>
              <a:t>Described using</a:t>
            </a:r>
          </a:p>
          <a:p>
            <a:pPr lvl="1"/>
            <a:r>
              <a:rPr lang="en-US" sz="2800" dirty="0"/>
              <a:t>Volume </a:t>
            </a:r>
            <a:endParaRPr lang="en-US" sz="2800" dirty="0" smtClean="0"/>
          </a:p>
          <a:p>
            <a:pPr lvl="1"/>
            <a:r>
              <a:rPr lang="en-US" sz="2800" dirty="0" smtClean="0"/>
              <a:t>Regularity </a:t>
            </a:r>
          </a:p>
          <a:p>
            <a:pPr lvl="1"/>
            <a:r>
              <a:rPr lang="en-US" sz="2800" dirty="0" smtClean="0"/>
              <a:t>Frequency </a:t>
            </a:r>
          </a:p>
          <a:p>
            <a:pPr lvl="1"/>
            <a:r>
              <a:rPr lang="en-US" sz="2800" dirty="0" smtClean="0"/>
              <a:t>Duration </a:t>
            </a:r>
          </a:p>
          <a:p>
            <a:pPr lvl="1"/>
            <a:r>
              <a:rPr lang="en-US" sz="2800" dirty="0" smtClean="0"/>
              <a:t>Other</a:t>
            </a:r>
            <a:endParaRPr lang="en-GB" sz="2600" dirty="0" smtClean="0"/>
          </a:p>
        </p:txBody>
      </p:sp>
    </p:spTree>
    <p:extLst>
      <p:ext uri="{BB962C8B-B14F-4D97-AF65-F5344CB8AC3E}">
        <p14:creationId xmlns:p14="http://schemas.microsoft.com/office/powerpoint/2010/main" val="6566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Abnormal uterine bleeding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2420888"/>
            <a:ext cx="10681565" cy="26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9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Abnormal uterine bleeding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Volume </a:t>
            </a:r>
            <a:endParaRPr lang="en-US" sz="2800" b="1" dirty="0" smtClean="0"/>
          </a:p>
          <a:p>
            <a:pPr lvl="1"/>
            <a:r>
              <a:rPr lang="en-US" sz="2600" dirty="0" smtClean="0"/>
              <a:t>Only subjective measurement</a:t>
            </a:r>
          </a:p>
          <a:p>
            <a:pPr lvl="1"/>
            <a:r>
              <a:rPr lang="en-US" sz="2600" dirty="0" smtClean="0"/>
              <a:t>Use of indirect evidence</a:t>
            </a:r>
          </a:p>
          <a:p>
            <a:pPr lvl="2"/>
            <a:r>
              <a:rPr lang="en-US" sz="2400" dirty="0" smtClean="0"/>
              <a:t>Deviations from the usual, effect on the daily living</a:t>
            </a:r>
            <a:endParaRPr lang="en-US" sz="2400" dirty="0"/>
          </a:p>
          <a:p>
            <a:pPr lvl="1"/>
            <a:endParaRPr lang="en-US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459"/>
          <a:stretch/>
        </p:blipFill>
        <p:spPr>
          <a:xfrm>
            <a:off x="1341884" y="4293096"/>
            <a:ext cx="10257338" cy="15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Abnormal uterine bleeding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Regularity </a:t>
            </a:r>
            <a:endParaRPr lang="en-US" sz="2800" b="1" dirty="0" smtClean="0"/>
          </a:p>
          <a:p>
            <a:pPr lvl="1"/>
            <a:r>
              <a:rPr lang="en-US" sz="2600" dirty="0"/>
              <a:t>The length of the bleeding free interval </a:t>
            </a:r>
          </a:p>
          <a:p>
            <a:pPr lvl="1"/>
            <a:r>
              <a:rPr lang="en-US" sz="2600" dirty="0" smtClean="0"/>
              <a:t>(Normal </a:t>
            </a:r>
            <a:r>
              <a:rPr lang="en-US" sz="2600" dirty="0"/>
              <a:t>variation ± 2 to 20 days</a:t>
            </a:r>
            <a:r>
              <a:rPr lang="en-US" sz="2600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36"/>
          <a:stretch/>
        </p:blipFill>
        <p:spPr>
          <a:xfrm>
            <a:off x="1341884" y="3717032"/>
            <a:ext cx="1024157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7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Abnormal uterine bleeding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Frequency </a:t>
            </a:r>
          </a:p>
          <a:p>
            <a:pPr lvl="1"/>
            <a:r>
              <a:rPr lang="en-US" sz="2600" dirty="0" smtClean="0"/>
              <a:t>The frequency of menstrual bleeding</a:t>
            </a:r>
          </a:p>
          <a:p>
            <a:pPr lvl="1"/>
            <a:r>
              <a:rPr lang="en-US" sz="2600" dirty="0" smtClean="0"/>
              <a:t>Every 24-38 days considered as normal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72" y="4149080"/>
            <a:ext cx="9793698" cy="159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0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Abnormal uterine bleeding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Duration</a:t>
            </a:r>
          </a:p>
          <a:p>
            <a:pPr lvl="1"/>
            <a:r>
              <a:rPr lang="en-US" sz="2600" dirty="0" smtClean="0"/>
              <a:t>The duration of bleeding in a menstrual period</a:t>
            </a:r>
          </a:p>
          <a:p>
            <a:pPr lvl="1"/>
            <a:r>
              <a:rPr lang="en-US" sz="2600" dirty="0" smtClean="0"/>
              <a:t> 3-8 days considered as normal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3933056"/>
            <a:ext cx="9963662" cy="15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7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Abnormal uterine bleeding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Other associated abnormalities</a:t>
            </a:r>
          </a:p>
          <a:p>
            <a:pPr lvl="1"/>
            <a:r>
              <a:rPr lang="en-US" sz="2600" dirty="0" smtClean="0"/>
              <a:t>Non-menstrual bleeding that is present</a:t>
            </a:r>
          </a:p>
          <a:p>
            <a:pPr lvl="1"/>
            <a:r>
              <a:rPr lang="en-US" sz="2600" dirty="0" smtClean="0"/>
              <a:t>May be in association with abnormal or normal menstrual bleeding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0" y="3933056"/>
            <a:ext cx="9867631" cy="27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1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867</TotalTime>
  <Words>632</Words>
  <Application>Microsoft Office PowerPoint</Application>
  <PresentationFormat>Custom</PresentationFormat>
  <Paragraphs>153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Palatino Linotype</vt:lpstr>
      <vt:lpstr>Watercolor_16x9</vt:lpstr>
      <vt:lpstr>Abnormal uterine bleeding</vt:lpstr>
      <vt:lpstr>Learning outcomes</vt:lpstr>
      <vt:lpstr>Abnormal uterine bleeding</vt:lpstr>
      <vt:lpstr>Abnormal uterine bleeding</vt:lpstr>
      <vt:lpstr>Abnormal uterine bleeding</vt:lpstr>
      <vt:lpstr>Abnormal uterine bleeding</vt:lpstr>
      <vt:lpstr>Abnormal uterine bleeding</vt:lpstr>
      <vt:lpstr>Abnormal uterine bleeding</vt:lpstr>
      <vt:lpstr>Abnormal uterine bleeding</vt:lpstr>
      <vt:lpstr>Other terminologies used</vt:lpstr>
      <vt:lpstr>Causes of Abnormal uterine bleeding</vt:lpstr>
      <vt:lpstr>Clinical evaluation</vt:lpstr>
      <vt:lpstr>Clinical evaluation</vt:lpstr>
      <vt:lpstr>Clinical evaluation</vt:lpstr>
      <vt:lpstr>Investigations</vt:lpstr>
      <vt:lpstr>Investigations</vt:lpstr>
      <vt:lpstr>Investigations</vt:lpstr>
      <vt:lpstr>Investigations</vt:lpstr>
      <vt:lpstr>Endometrial assessment and biopsy</vt:lpstr>
      <vt:lpstr>Endometrial assessment and biopsy</vt:lpstr>
      <vt:lpstr>Treatment of AUB</vt:lpstr>
      <vt:lpstr>Treatment of AUB</vt:lpstr>
      <vt:lpstr>Treatment of AUB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Abnormal uterine bleeding</dc:title>
  <dc:creator>Thilina Palihawadana</dc:creator>
  <cp:lastModifiedBy>User</cp:lastModifiedBy>
  <cp:revision>11</cp:revision>
  <dcterms:created xsi:type="dcterms:W3CDTF">2018-06-03T21:09:11Z</dcterms:created>
  <dcterms:modified xsi:type="dcterms:W3CDTF">2019-06-10T10:41:18Z</dcterms:modified>
</cp:coreProperties>
</file>